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sldIdLst>
    <p:sldId id="278" r:id="rId5"/>
    <p:sldId id="279" r:id="rId6"/>
    <p:sldId id="280" r:id="rId7"/>
    <p:sldId id="281" r:id="rId8"/>
    <p:sldId id="283" r:id="rId9"/>
    <p:sldId id="284" r:id="rId10"/>
    <p:sldId id="285" r:id="rId11"/>
    <p:sldId id="28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3" d="100"/>
          <a:sy n="73" d="100"/>
        </p:scale>
        <p:origin x="-62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xmlns="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xmlns="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xmlns="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xmlns="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xmlns="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xmlns="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xmlns="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pPr/>
              <a:t>3/18/2022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8A1C807-B9AD-4C9B-BF9F-60F0342899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xmlns="" id="{FE469E50-3893-4ED6-92BA-2985C32B0C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97307" y="49315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tx1"/>
                </a:solidFill>
              </a:rPr>
              <a:t>Project Guide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IN" sz="2400" b="1" i="0" dirty="0">
                <a:solidFill>
                  <a:schemeClr val="tx1"/>
                </a:solidFill>
                <a:effectLst/>
                <a:latin typeface="PT Sans"/>
              </a:rPr>
              <a:t>Dr. K.Kumar</a:t>
            </a:r>
            <a:r>
              <a:rPr lang="en-IN" sz="2400" b="1" dirty="0">
                <a:solidFill>
                  <a:schemeClr val="tx1"/>
                </a:solidFill>
                <a:effectLst/>
                <a:latin typeface="PT Sans"/>
              </a:rPr>
              <a:t> M.E., Ph.D.,</a:t>
            </a:r>
            <a:r>
              <a:rPr lang="en-IN" sz="2400" b="1" i="0" dirty="0">
                <a:solidFill>
                  <a:schemeClr val="tx1"/>
                </a:solidFill>
                <a:effectLst/>
                <a:latin typeface="PT Sans"/>
              </a:rPr>
              <a:t> </a:t>
            </a:r>
            <a:r>
              <a:rPr lang="en-IN" sz="4000" b="0" i="0" dirty="0">
                <a:solidFill>
                  <a:schemeClr val="tx1"/>
                </a:solidFill>
                <a:effectLst/>
                <a:latin typeface="PT Sans"/>
              </a:rPr>
              <a:t/>
            </a:r>
            <a:br>
              <a:rPr lang="en-IN" sz="4000" b="0" i="0" dirty="0">
                <a:solidFill>
                  <a:schemeClr val="tx1"/>
                </a:solidFill>
                <a:effectLst/>
                <a:latin typeface="PT Sans"/>
              </a:rPr>
            </a:br>
            <a:r>
              <a:rPr lang="en-IN" sz="2000" b="0" i="0" dirty="0">
                <a:solidFill>
                  <a:schemeClr val="tx1"/>
                </a:solidFill>
                <a:effectLst/>
                <a:latin typeface="PT Sans"/>
              </a:rPr>
              <a:t>Associate Professor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0BB6256-322D-4AE6-B2B8-6F37C8DD7A85}"/>
              </a:ext>
            </a:extLst>
          </p:cNvPr>
          <p:cNvSpPr txBox="1"/>
          <p:nvPr/>
        </p:nvSpPr>
        <p:spPr>
          <a:xfrm>
            <a:off x="1147980" y="4580453"/>
            <a:ext cx="4100418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-12</a:t>
            </a:r>
          </a:p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GB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Divya</a:t>
            </a:r>
            <a:r>
              <a:rPr lang="en-GB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(1817116)</a:t>
            </a: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Hafeeza</a:t>
            </a:r>
            <a:r>
              <a:rPr lang="en-GB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Begum M 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(1817118)</a:t>
            </a: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GB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Keerthana  K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(1817123)</a:t>
            </a:r>
          </a:p>
          <a:p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GB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Pavithra T</a:t>
            </a: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(1817137)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5FA553B-BB02-437C-834C-A55CD0671ECE}"/>
              </a:ext>
            </a:extLst>
          </p:cNvPr>
          <p:cNvSpPr txBox="1"/>
          <p:nvPr/>
        </p:nvSpPr>
        <p:spPr>
          <a:xfrm>
            <a:off x="1216241" y="196300"/>
            <a:ext cx="114166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</a:rPr>
              <a:t>ONLINE EXAM MONITORING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7C51A95-B669-4857-8B8B-8CE72B7AD099}"/>
              </a:ext>
            </a:extLst>
          </p:cNvPr>
          <p:cNvSpPr txBox="1"/>
          <p:nvPr/>
        </p:nvSpPr>
        <p:spPr>
          <a:xfrm>
            <a:off x="7097307" y="3059393"/>
            <a:ext cx="284085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Panel Members</a:t>
            </a:r>
          </a:p>
          <a:p>
            <a:r>
              <a:rPr lang="en-IN" b="1" dirty="0" err="1"/>
              <a:t>Dr.R.Bhavani</a:t>
            </a:r>
            <a:r>
              <a:rPr lang="en-IN" b="1" dirty="0"/>
              <a:t> M.E., </a:t>
            </a:r>
            <a:r>
              <a:rPr lang="en-IN" b="1" dirty="0" err="1"/>
              <a:t>Ph.D</a:t>
            </a:r>
            <a:r>
              <a:rPr lang="en-IN" b="1" dirty="0"/>
              <a:t> </a:t>
            </a:r>
          </a:p>
          <a:p>
            <a:r>
              <a:rPr lang="en-IN" b="1" dirty="0"/>
              <a:t>Assistant Professor</a:t>
            </a:r>
          </a:p>
          <a:p>
            <a:endParaRPr lang="en-IN" b="1" dirty="0"/>
          </a:p>
          <a:p>
            <a:r>
              <a:rPr lang="en-IN" b="1"/>
              <a:t>Prof . C</a:t>
            </a:r>
            <a:r>
              <a:rPr lang="en-IN" b="1" dirty="0" err="1"/>
              <a:t>.Gayathri</a:t>
            </a:r>
            <a:r>
              <a:rPr lang="en-IN" b="1" dirty="0"/>
              <a:t>  M.E.,</a:t>
            </a:r>
          </a:p>
          <a:p>
            <a:r>
              <a:rPr lang="en-IN" b="1" dirty="0"/>
              <a:t>Assistant Professor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xmlns="" id="{0EF2A0DA-AE81-4A45-972E-646AC2870C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2B2D6DE-C9B5-4678-91EF-77E85F2350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xmlns="" id="{B536FA4E-0152-4E27-91DA-0FC22D1846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06194E7-5B21-413E-A7A9-99C7F1072CAB}"/>
              </a:ext>
            </a:extLst>
          </p:cNvPr>
          <p:cNvSpPr txBox="1"/>
          <p:nvPr/>
        </p:nvSpPr>
        <p:spPr>
          <a:xfrm>
            <a:off x="1034746" y="426776"/>
            <a:ext cx="45266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u="sng" dirty="0">
                <a:solidFill>
                  <a:schemeClr val="bg1"/>
                </a:solidFill>
              </a:rPr>
              <a:t>Verification</a:t>
            </a:r>
            <a:r>
              <a:rPr lang="en-IN" sz="4000" b="1" dirty="0">
                <a:solidFill>
                  <a:schemeClr val="bg1"/>
                </a:solidFill>
              </a:rPr>
              <a:t> </a:t>
            </a:r>
            <a:r>
              <a:rPr lang="en-IN" sz="4000" b="1" u="sng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40F8969-FFA6-458A-BB61-2D78E1AC4AA4}"/>
              </a:ext>
            </a:extLst>
          </p:cNvPr>
          <p:cNvSpPr txBox="1"/>
          <p:nvPr/>
        </p:nvSpPr>
        <p:spPr>
          <a:xfrm>
            <a:off x="6942704" y="426776"/>
            <a:ext cx="4901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u="sng" dirty="0"/>
              <a:t>Monitoring</a:t>
            </a:r>
            <a:r>
              <a:rPr lang="en-IN" dirty="0"/>
              <a:t>  </a:t>
            </a:r>
            <a:r>
              <a:rPr lang="en-IN" sz="3600" b="1" u="sng" dirty="0"/>
              <a:t>Process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07EE4E00-1489-4E54-A16F-AE96C7D9C498}"/>
              </a:ext>
            </a:extLst>
          </p:cNvPr>
          <p:cNvSpPr txBox="1"/>
          <p:nvPr/>
        </p:nvSpPr>
        <p:spPr>
          <a:xfrm>
            <a:off x="1207364" y="1967313"/>
            <a:ext cx="4181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Face Detection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9C14218-9929-4314-8B9A-BB0E082D2A09}"/>
              </a:ext>
            </a:extLst>
          </p:cNvPr>
          <p:cNvSpPr txBox="1"/>
          <p:nvPr/>
        </p:nvSpPr>
        <p:spPr>
          <a:xfrm>
            <a:off x="1162655" y="3204369"/>
            <a:ext cx="35328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chemeClr val="bg1"/>
                </a:solidFill>
              </a:rPr>
              <a:t>Face Recognition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2ECDB14F-504A-4549-BA28-B0C852231CC5}"/>
              </a:ext>
            </a:extLst>
          </p:cNvPr>
          <p:cNvSpPr txBox="1"/>
          <p:nvPr/>
        </p:nvSpPr>
        <p:spPr>
          <a:xfrm>
            <a:off x="6942704" y="1854767"/>
            <a:ext cx="3639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/>
              <a:t>Eye Tracking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43A68AC3-BFA8-48E5-8454-3F8FCEDB380B}"/>
              </a:ext>
            </a:extLst>
          </p:cNvPr>
          <p:cNvSpPr txBox="1"/>
          <p:nvPr/>
        </p:nvSpPr>
        <p:spPr>
          <a:xfrm>
            <a:off x="6942704" y="2782669"/>
            <a:ext cx="3376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/>
              <a:t>Person counting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5A01D33A-B1DA-4F85-AD35-FEB77AF963D7}"/>
              </a:ext>
            </a:extLst>
          </p:cNvPr>
          <p:cNvSpPr txBox="1"/>
          <p:nvPr/>
        </p:nvSpPr>
        <p:spPr>
          <a:xfrm>
            <a:off x="6942704" y="3708949"/>
            <a:ext cx="47881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/>
              <a:t>Mobile phone detection </a:t>
            </a:r>
          </a:p>
        </p:txBody>
      </p:sp>
    </p:spTree>
    <p:extLst>
      <p:ext uri="{BB962C8B-B14F-4D97-AF65-F5344CB8AC3E}">
        <p14:creationId xmlns:p14="http://schemas.microsoft.com/office/powerpoint/2010/main" xmlns="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A80400C-6297-4FF3-ABF3-E6E6EF02D1DF}"/>
              </a:ext>
            </a:extLst>
          </p:cNvPr>
          <p:cNvSpPr txBox="1"/>
          <p:nvPr/>
        </p:nvSpPr>
        <p:spPr>
          <a:xfrm>
            <a:off x="3453414" y="124288"/>
            <a:ext cx="6864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u="sng" dirty="0"/>
              <a:t>Work Flow of Eye Tracking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9787249-B517-4A4A-A81E-40059B878ACA}"/>
              </a:ext>
            </a:extLst>
          </p:cNvPr>
          <p:cNvSpPr/>
          <p:nvPr/>
        </p:nvSpPr>
        <p:spPr>
          <a:xfrm>
            <a:off x="4873842" y="938707"/>
            <a:ext cx="1908699" cy="4326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Input</a:t>
            </a:r>
            <a:r>
              <a:rPr lang="en-IN" sz="3200" b="1" dirty="0"/>
              <a:t> </a:t>
            </a:r>
            <a:r>
              <a:rPr lang="en-IN" sz="2400" b="1" dirty="0"/>
              <a:t>frame</a:t>
            </a:r>
            <a:r>
              <a:rPr lang="en-IN" sz="3200" b="1" dirty="0"/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49BFF5E-DADE-4E2C-9717-46C94AB73AEC}"/>
              </a:ext>
            </a:extLst>
          </p:cNvPr>
          <p:cNvSpPr/>
          <p:nvPr/>
        </p:nvSpPr>
        <p:spPr>
          <a:xfrm>
            <a:off x="4021583" y="1733475"/>
            <a:ext cx="4287915" cy="512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RGB to Grey Scale Conversion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45C83D9-556C-439A-8D50-473BBEB4E4B1}"/>
              </a:ext>
            </a:extLst>
          </p:cNvPr>
          <p:cNvSpPr/>
          <p:nvPr/>
        </p:nvSpPr>
        <p:spPr>
          <a:xfrm>
            <a:off x="4873842" y="2608140"/>
            <a:ext cx="2130641" cy="577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Eye Detection 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xmlns="" id="{52F04EAB-79F3-462A-9C37-5BFBDEC20E0C}"/>
              </a:ext>
            </a:extLst>
          </p:cNvPr>
          <p:cNvSpPr/>
          <p:nvPr/>
        </p:nvSpPr>
        <p:spPr>
          <a:xfrm>
            <a:off x="4194700" y="3429000"/>
            <a:ext cx="3266981" cy="1864311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Eye Edge Detection</a:t>
            </a:r>
          </a:p>
          <a:p>
            <a:pPr algn="ctr"/>
            <a:r>
              <a:rPr lang="en-IN" sz="2400" b="1" dirty="0"/>
              <a:t>Found ?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B9EEC796-00E0-479E-BB20-9A679AB01F7D}"/>
              </a:ext>
            </a:extLst>
          </p:cNvPr>
          <p:cNvSpPr/>
          <p:nvPr/>
        </p:nvSpPr>
        <p:spPr>
          <a:xfrm>
            <a:off x="3453412" y="4328973"/>
            <a:ext cx="825624" cy="643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64331A13-DC00-434B-ABE9-2BFE98DD0CA1}"/>
              </a:ext>
            </a:extLst>
          </p:cNvPr>
          <p:cNvSpPr/>
          <p:nvPr/>
        </p:nvSpPr>
        <p:spPr>
          <a:xfrm rot="5400000">
            <a:off x="1873796" y="2742700"/>
            <a:ext cx="3230255" cy="71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91E2F0B8-B760-45C2-B094-1ACFC96BAA0D}"/>
              </a:ext>
            </a:extLst>
          </p:cNvPr>
          <p:cNvSpPr/>
          <p:nvPr/>
        </p:nvSpPr>
        <p:spPr>
          <a:xfrm>
            <a:off x="3453412" y="1163084"/>
            <a:ext cx="1420429" cy="643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xmlns="" id="{656954E3-CA62-41A3-86E9-42E85FB97817}"/>
              </a:ext>
            </a:extLst>
          </p:cNvPr>
          <p:cNvSpPr/>
          <p:nvPr/>
        </p:nvSpPr>
        <p:spPr>
          <a:xfrm rot="13335732">
            <a:off x="4517490" y="1031162"/>
            <a:ext cx="304331" cy="323148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79D7D45A-C8A0-41B8-BE55-79E010A3FC2F}"/>
              </a:ext>
            </a:extLst>
          </p:cNvPr>
          <p:cNvSpPr/>
          <p:nvPr/>
        </p:nvSpPr>
        <p:spPr>
          <a:xfrm rot="5400000">
            <a:off x="5650474" y="1516922"/>
            <a:ext cx="362090" cy="71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xmlns="" id="{F6629860-9050-432C-8605-263913BC8574}"/>
              </a:ext>
            </a:extLst>
          </p:cNvPr>
          <p:cNvSpPr/>
          <p:nvPr/>
        </p:nvSpPr>
        <p:spPr>
          <a:xfrm rot="19380857">
            <a:off x="5722193" y="1471769"/>
            <a:ext cx="230912" cy="236702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A550BA1B-2BC2-4F10-A042-31733645C65A}"/>
              </a:ext>
            </a:extLst>
          </p:cNvPr>
          <p:cNvSpPr/>
          <p:nvPr/>
        </p:nvSpPr>
        <p:spPr>
          <a:xfrm rot="5400000">
            <a:off x="5704468" y="2355784"/>
            <a:ext cx="397253" cy="721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xmlns="" id="{A8A7C494-9999-4257-8F62-5F1D828AD0BA}"/>
              </a:ext>
            </a:extLst>
          </p:cNvPr>
          <p:cNvSpPr/>
          <p:nvPr/>
        </p:nvSpPr>
        <p:spPr>
          <a:xfrm rot="18824298">
            <a:off x="5778877" y="2335295"/>
            <a:ext cx="231916" cy="242989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E7E9EAFB-4B16-4268-8FD0-B3B5AABE2703}"/>
              </a:ext>
            </a:extLst>
          </p:cNvPr>
          <p:cNvSpPr/>
          <p:nvPr/>
        </p:nvSpPr>
        <p:spPr>
          <a:xfrm rot="5400000">
            <a:off x="5679546" y="3298913"/>
            <a:ext cx="362090" cy="71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xmlns="" id="{9069759F-5792-4FCE-9EED-4E8CEDA73F40}"/>
              </a:ext>
            </a:extLst>
          </p:cNvPr>
          <p:cNvSpPr/>
          <p:nvPr/>
        </p:nvSpPr>
        <p:spPr>
          <a:xfrm rot="18824298">
            <a:off x="5732235" y="3242513"/>
            <a:ext cx="213842" cy="243589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B59E40A-A5D0-4E62-927F-1284FB6C597C}"/>
              </a:ext>
            </a:extLst>
          </p:cNvPr>
          <p:cNvSpPr txBox="1"/>
          <p:nvPr/>
        </p:nvSpPr>
        <p:spPr>
          <a:xfrm>
            <a:off x="3556654" y="3754234"/>
            <a:ext cx="69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NO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F6F7A939-9DC7-4CA0-BBA2-01050163C17D}"/>
              </a:ext>
            </a:extLst>
          </p:cNvPr>
          <p:cNvSpPr/>
          <p:nvPr/>
        </p:nvSpPr>
        <p:spPr>
          <a:xfrm rot="5400000">
            <a:off x="5610480" y="5346665"/>
            <a:ext cx="424844" cy="1060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xmlns="" id="{250CD793-C33C-4DAF-8B80-458DCE982996}"/>
              </a:ext>
            </a:extLst>
          </p:cNvPr>
          <p:cNvSpPr/>
          <p:nvPr/>
        </p:nvSpPr>
        <p:spPr>
          <a:xfrm rot="18902963">
            <a:off x="5670736" y="5375549"/>
            <a:ext cx="304331" cy="323148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82FDE9BB-BD31-42E6-8866-EC1389B09851}"/>
              </a:ext>
            </a:extLst>
          </p:cNvPr>
          <p:cNvSpPr txBox="1"/>
          <p:nvPr/>
        </p:nvSpPr>
        <p:spPr>
          <a:xfrm>
            <a:off x="6151261" y="5147883"/>
            <a:ext cx="846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YES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79D7AA75-1556-4D5C-83C8-D5F2E03B2904}"/>
              </a:ext>
            </a:extLst>
          </p:cNvPr>
          <p:cNvSpPr/>
          <p:nvPr/>
        </p:nvSpPr>
        <p:spPr>
          <a:xfrm>
            <a:off x="4802589" y="5758976"/>
            <a:ext cx="2396972" cy="613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Draw Eye Region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422832EE-EDC5-4242-BE53-63E49FB05B6E}"/>
              </a:ext>
            </a:extLst>
          </p:cNvPr>
          <p:cNvSpPr/>
          <p:nvPr/>
        </p:nvSpPr>
        <p:spPr>
          <a:xfrm>
            <a:off x="7199561" y="5996459"/>
            <a:ext cx="443779" cy="1022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Right Triangle 32">
            <a:extLst>
              <a:ext uri="{FF2B5EF4-FFF2-40B4-BE49-F238E27FC236}">
                <a16:creationId xmlns:a16="http://schemas.microsoft.com/office/drawing/2014/main" xmlns="" id="{A15E500F-E4B0-4686-A316-1FE858B9E533}"/>
              </a:ext>
            </a:extLst>
          </p:cNvPr>
          <p:cNvSpPr/>
          <p:nvPr/>
        </p:nvSpPr>
        <p:spPr>
          <a:xfrm rot="13524566">
            <a:off x="7425867" y="5869849"/>
            <a:ext cx="304331" cy="323148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864A933D-C2C6-496C-B08B-E66C31D81D3F}"/>
              </a:ext>
            </a:extLst>
          </p:cNvPr>
          <p:cNvSpPr/>
          <p:nvPr/>
        </p:nvSpPr>
        <p:spPr>
          <a:xfrm>
            <a:off x="7799922" y="5731242"/>
            <a:ext cx="3191640" cy="600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Save Eye Central Point</a:t>
            </a:r>
          </a:p>
        </p:txBody>
      </p:sp>
    </p:spTree>
    <p:extLst>
      <p:ext uri="{BB962C8B-B14F-4D97-AF65-F5344CB8AC3E}">
        <p14:creationId xmlns:p14="http://schemas.microsoft.com/office/powerpoint/2010/main" xmlns="" val="2270885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A80400C-6297-4FF3-ABF3-E6E6EF02D1DF}"/>
              </a:ext>
            </a:extLst>
          </p:cNvPr>
          <p:cNvSpPr txBox="1"/>
          <p:nvPr/>
        </p:nvSpPr>
        <p:spPr>
          <a:xfrm>
            <a:off x="3453414" y="124288"/>
            <a:ext cx="6864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u="sng" dirty="0"/>
              <a:t>Work Flow of Object Detection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9787249-B517-4A4A-A81E-40059B878ACA}"/>
              </a:ext>
            </a:extLst>
          </p:cNvPr>
          <p:cNvSpPr/>
          <p:nvPr/>
        </p:nvSpPr>
        <p:spPr>
          <a:xfrm>
            <a:off x="4873842" y="938707"/>
            <a:ext cx="1908699" cy="432679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Input</a:t>
            </a:r>
            <a:r>
              <a:rPr lang="en-IN" sz="3200" b="1" dirty="0">
                <a:solidFill>
                  <a:schemeClr val="bg1"/>
                </a:solidFill>
              </a:rPr>
              <a:t> </a:t>
            </a:r>
            <a:r>
              <a:rPr lang="en-IN" sz="2400" b="1" dirty="0">
                <a:solidFill>
                  <a:schemeClr val="bg1"/>
                </a:solidFill>
              </a:rPr>
              <a:t>frame</a:t>
            </a:r>
            <a:r>
              <a:rPr lang="en-IN" sz="32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49BFF5E-DADE-4E2C-9717-46C94AB73AEC}"/>
              </a:ext>
            </a:extLst>
          </p:cNvPr>
          <p:cNvSpPr/>
          <p:nvPr/>
        </p:nvSpPr>
        <p:spPr>
          <a:xfrm>
            <a:off x="4792385" y="1717849"/>
            <a:ext cx="2293549" cy="4753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Bounding Box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45C83D9-556C-439A-8D50-473BBEB4E4B1}"/>
              </a:ext>
            </a:extLst>
          </p:cNvPr>
          <p:cNvSpPr/>
          <p:nvPr/>
        </p:nvSpPr>
        <p:spPr>
          <a:xfrm>
            <a:off x="713253" y="4231675"/>
            <a:ext cx="2302575" cy="8047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Ignore the Bounding Boxes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xmlns="" id="{52F04EAB-79F3-462A-9C37-5BFBDEC20E0C}"/>
              </a:ext>
            </a:extLst>
          </p:cNvPr>
          <p:cNvSpPr/>
          <p:nvPr/>
        </p:nvSpPr>
        <p:spPr>
          <a:xfrm>
            <a:off x="4189149" y="2619153"/>
            <a:ext cx="3439395" cy="1907974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Objectness Score &gt;0.5 ?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B9EEC796-00E0-479E-BB20-9A679AB01F7D}"/>
              </a:ext>
            </a:extLst>
          </p:cNvPr>
          <p:cNvSpPr/>
          <p:nvPr/>
        </p:nvSpPr>
        <p:spPr>
          <a:xfrm>
            <a:off x="1731146" y="3524800"/>
            <a:ext cx="2515670" cy="608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64331A13-DC00-434B-ABE9-2BFE98DD0CA1}"/>
              </a:ext>
            </a:extLst>
          </p:cNvPr>
          <p:cNvSpPr/>
          <p:nvPr/>
        </p:nvSpPr>
        <p:spPr>
          <a:xfrm rot="5400000">
            <a:off x="1386442" y="3863850"/>
            <a:ext cx="745465" cy="56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79D7D45A-C8A0-41B8-BE55-79E010A3FC2F}"/>
              </a:ext>
            </a:extLst>
          </p:cNvPr>
          <p:cNvSpPr/>
          <p:nvPr/>
        </p:nvSpPr>
        <p:spPr>
          <a:xfrm rot="5400000">
            <a:off x="5650474" y="1516922"/>
            <a:ext cx="362090" cy="71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xmlns="" id="{F6629860-9050-432C-8605-263913BC8574}"/>
              </a:ext>
            </a:extLst>
          </p:cNvPr>
          <p:cNvSpPr/>
          <p:nvPr/>
        </p:nvSpPr>
        <p:spPr>
          <a:xfrm rot="19380857">
            <a:off x="5722193" y="1471769"/>
            <a:ext cx="230912" cy="236702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A550BA1B-2BC2-4F10-A042-31733645C65A}"/>
              </a:ext>
            </a:extLst>
          </p:cNvPr>
          <p:cNvSpPr/>
          <p:nvPr/>
        </p:nvSpPr>
        <p:spPr>
          <a:xfrm rot="5400000">
            <a:off x="5704468" y="2355784"/>
            <a:ext cx="397253" cy="721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xmlns="" id="{A8A7C494-9999-4257-8F62-5F1D828AD0BA}"/>
              </a:ext>
            </a:extLst>
          </p:cNvPr>
          <p:cNvSpPr/>
          <p:nvPr/>
        </p:nvSpPr>
        <p:spPr>
          <a:xfrm rot="18824298">
            <a:off x="5778877" y="2335295"/>
            <a:ext cx="231916" cy="242989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E7E9EAFB-4B16-4268-8FD0-B3B5AABE2703}"/>
              </a:ext>
            </a:extLst>
          </p:cNvPr>
          <p:cNvSpPr/>
          <p:nvPr/>
        </p:nvSpPr>
        <p:spPr>
          <a:xfrm rot="10800000">
            <a:off x="7200089" y="5293310"/>
            <a:ext cx="362090" cy="71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B59E40A-A5D0-4E62-927F-1284FB6C597C}"/>
              </a:ext>
            </a:extLst>
          </p:cNvPr>
          <p:cNvSpPr txBox="1"/>
          <p:nvPr/>
        </p:nvSpPr>
        <p:spPr>
          <a:xfrm>
            <a:off x="3486446" y="3095317"/>
            <a:ext cx="69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NO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F6F7A939-9DC7-4CA0-BBA2-01050163C17D}"/>
              </a:ext>
            </a:extLst>
          </p:cNvPr>
          <p:cNvSpPr/>
          <p:nvPr/>
        </p:nvSpPr>
        <p:spPr>
          <a:xfrm rot="5400000">
            <a:off x="5727544" y="4645655"/>
            <a:ext cx="358866" cy="643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xmlns="" id="{250CD793-C33C-4DAF-8B80-458DCE982996}"/>
              </a:ext>
            </a:extLst>
          </p:cNvPr>
          <p:cNvSpPr/>
          <p:nvPr/>
        </p:nvSpPr>
        <p:spPr>
          <a:xfrm rot="19048111">
            <a:off x="1613176" y="3914684"/>
            <a:ext cx="304331" cy="323148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82FDE9BB-BD31-42E6-8866-EC1389B09851}"/>
              </a:ext>
            </a:extLst>
          </p:cNvPr>
          <p:cNvSpPr txBox="1"/>
          <p:nvPr/>
        </p:nvSpPr>
        <p:spPr>
          <a:xfrm>
            <a:off x="6096000" y="4399312"/>
            <a:ext cx="846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YES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79D7AA75-1556-4D5C-83C8-D5F2E03B2904}"/>
              </a:ext>
            </a:extLst>
          </p:cNvPr>
          <p:cNvSpPr/>
          <p:nvPr/>
        </p:nvSpPr>
        <p:spPr>
          <a:xfrm>
            <a:off x="4897514" y="4950541"/>
            <a:ext cx="2302575" cy="7810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Identify the class confidence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422832EE-EDC5-4242-BE53-63E49FB05B6E}"/>
              </a:ext>
            </a:extLst>
          </p:cNvPr>
          <p:cNvSpPr/>
          <p:nvPr/>
        </p:nvSpPr>
        <p:spPr>
          <a:xfrm rot="10800000">
            <a:off x="9323951" y="5279105"/>
            <a:ext cx="443144" cy="85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Right Triangle 32">
            <a:extLst>
              <a:ext uri="{FF2B5EF4-FFF2-40B4-BE49-F238E27FC236}">
                <a16:creationId xmlns:a16="http://schemas.microsoft.com/office/drawing/2014/main" xmlns="" id="{A15E500F-E4B0-4686-A316-1FE858B9E533}"/>
              </a:ext>
            </a:extLst>
          </p:cNvPr>
          <p:cNvSpPr/>
          <p:nvPr/>
        </p:nvSpPr>
        <p:spPr>
          <a:xfrm rot="12707975">
            <a:off x="9598566" y="5216223"/>
            <a:ext cx="164999" cy="249725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864A933D-C2C6-496C-B08B-E66C31D81D3F}"/>
              </a:ext>
            </a:extLst>
          </p:cNvPr>
          <p:cNvSpPr/>
          <p:nvPr/>
        </p:nvSpPr>
        <p:spPr>
          <a:xfrm>
            <a:off x="7628544" y="4695663"/>
            <a:ext cx="1711765" cy="133733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Apply Non Maximum </a:t>
            </a:r>
            <a:r>
              <a:rPr lang="en-IN" sz="2400" b="1" dirty="0" err="1">
                <a:solidFill>
                  <a:schemeClr val="bg1"/>
                </a:solidFill>
              </a:rPr>
              <a:t>supression</a:t>
            </a:r>
            <a:endParaRPr lang="en-IN" sz="2400" b="1" dirty="0">
              <a:solidFill>
                <a:schemeClr val="bg1"/>
              </a:solidFill>
            </a:endParaRP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xmlns="" id="{9069759F-5792-4FCE-9EED-4E8CEDA73F40}"/>
              </a:ext>
            </a:extLst>
          </p:cNvPr>
          <p:cNvSpPr/>
          <p:nvPr/>
        </p:nvSpPr>
        <p:spPr>
          <a:xfrm rot="18824298">
            <a:off x="5796173" y="4669806"/>
            <a:ext cx="213842" cy="243589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xmlns="" id="{656954E3-CA62-41A3-86E9-42E85FB97817}"/>
              </a:ext>
            </a:extLst>
          </p:cNvPr>
          <p:cNvSpPr/>
          <p:nvPr/>
        </p:nvSpPr>
        <p:spPr>
          <a:xfrm rot="13335732">
            <a:off x="7431380" y="5250574"/>
            <a:ext cx="167294" cy="19541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E3B3C6D7-4406-4EE7-BE58-8F65378981EF}"/>
              </a:ext>
            </a:extLst>
          </p:cNvPr>
          <p:cNvSpPr/>
          <p:nvPr/>
        </p:nvSpPr>
        <p:spPr>
          <a:xfrm>
            <a:off x="9825852" y="4650259"/>
            <a:ext cx="2054189" cy="133733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</a:rPr>
              <a:t>Output image with object detection</a:t>
            </a:r>
          </a:p>
        </p:txBody>
      </p:sp>
    </p:spTree>
    <p:extLst>
      <p:ext uri="{BB962C8B-B14F-4D97-AF65-F5344CB8AC3E}">
        <p14:creationId xmlns:p14="http://schemas.microsoft.com/office/powerpoint/2010/main" xmlns="" val="2505813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A80400C-6297-4FF3-ABF3-E6E6EF02D1DF}"/>
              </a:ext>
            </a:extLst>
          </p:cNvPr>
          <p:cNvSpPr txBox="1"/>
          <p:nvPr/>
        </p:nvSpPr>
        <p:spPr>
          <a:xfrm>
            <a:off x="3275860" y="133166"/>
            <a:ext cx="6864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u="sng" dirty="0"/>
              <a:t>Output For Eye tracking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01C8E782-0D73-4812-A631-DA5444004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0668" y="919744"/>
            <a:ext cx="7641332" cy="429615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D591E01D-FBFD-4E37-9B60-BB212415EC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45" t="15276" r="60196" b="30346"/>
          <a:stretch/>
        </p:blipFill>
        <p:spPr>
          <a:xfrm>
            <a:off x="293258" y="1169276"/>
            <a:ext cx="3692593" cy="369263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75CEFCCB-1EEF-4FF9-A6CC-9AEF19FFEC6C}"/>
              </a:ext>
            </a:extLst>
          </p:cNvPr>
          <p:cNvSpPr txBox="1"/>
          <p:nvPr/>
        </p:nvSpPr>
        <p:spPr>
          <a:xfrm>
            <a:off x="327599" y="4972498"/>
            <a:ext cx="3877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Binary Masking of eyeballs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4227F6B1-DCCA-4132-AAF7-0DD223F74E8C}"/>
              </a:ext>
            </a:extLst>
          </p:cNvPr>
          <p:cNvSpPr txBox="1"/>
          <p:nvPr/>
        </p:nvSpPr>
        <p:spPr>
          <a:xfrm>
            <a:off x="7045391" y="5294589"/>
            <a:ext cx="3877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Looking up Detected </a:t>
            </a:r>
          </a:p>
        </p:txBody>
      </p:sp>
    </p:spTree>
    <p:extLst>
      <p:ext uri="{BB962C8B-B14F-4D97-AF65-F5344CB8AC3E}">
        <p14:creationId xmlns:p14="http://schemas.microsoft.com/office/powerpoint/2010/main" xmlns="" val="794920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A80400C-6297-4FF3-ABF3-E6E6EF02D1DF}"/>
              </a:ext>
            </a:extLst>
          </p:cNvPr>
          <p:cNvSpPr txBox="1"/>
          <p:nvPr/>
        </p:nvSpPr>
        <p:spPr>
          <a:xfrm>
            <a:off x="3275860" y="133166"/>
            <a:ext cx="6864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u="sng" dirty="0"/>
              <a:t>Output For Eye tracking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6838942-0E82-447C-B576-80F4371BA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016" y="1268950"/>
            <a:ext cx="5802742" cy="3262449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75CEFCCB-1EEF-4FF9-A6CC-9AEF19FFEC6C}"/>
              </a:ext>
            </a:extLst>
          </p:cNvPr>
          <p:cNvSpPr txBox="1"/>
          <p:nvPr/>
        </p:nvSpPr>
        <p:spPr>
          <a:xfrm>
            <a:off x="7527909" y="4631074"/>
            <a:ext cx="3877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Looking Left Detected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EB2A722-D188-4F83-A8A8-AFC458B687E5}"/>
              </a:ext>
            </a:extLst>
          </p:cNvPr>
          <p:cNvSpPr txBox="1"/>
          <p:nvPr/>
        </p:nvSpPr>
        <p:spPr>
          <a:xfrm>
            <a:off x="904605" y="4728462"/>
            <a:ext cx="3877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Looking Right Detected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641B22C-7280-48AD-A145-2423A95A0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76" y="1263117"/>
            <a:ext cx="5802742" cy="326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47983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A80400C-6297-4FF3-ABF3-E6E6EF02D1DF}"/>
              </a:ext>
            </a:extLst>
          </p:cNvPr>
          <p:cNvSpPr txBox="1"/>
          <p:nvPr/>
        </p:nvSpPr>
        <p:spPr>
          <a:xfrm>
            <a:off x="3024279" y="151451"/>
            <a:ext cx="6864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u="sng" dirty="0"/>
              <a:t>Output For Object Detection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75CEFCCB-1EEF-4FF9-A6CC-9AEF19FFEC6C}"/>
              </a:ext>
            </a:extLst>
          </p:cNvPr>
          <p:cNvSpPr txBox="1"/>
          <p:nvPr/>
        </p:nvSpPr>
        <p:spPr>
          <a:xfrm>
            <a:off x="4157474" y="4787854"/>
            <a:ext cx="38770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More than One Person Detected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EB2A722-D188-4F83-A8A8-AFC458B687E5}"/>
              </a:ext>
            </a:extLst>
          </p:cNvPr>
          <p:cNvSpPr txBox="1"/>
          <p:nvPr/>
        </p:nvSpPr>
        <p:spPr>
          <a:xfrm>
            <a:off x="280414" y="4844164"/>
            <a:ext cx="3877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No Person Detected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49E35AE-EE23-4BD5-8B1A-205B819D18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1" r="50000" b="6904"/>
          <a:stretch/>
        </p:blipFill>
        <p:spPr>
          <a:xfrm>
            <a:off x="280414" y="994964"/>
            <a:ext cx="3444537" cy="35615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7A322EA-62F6-4072-ADCC-6FA198AA52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5" r="50000" b="5739"/>
          <a:stretch/>
        </p:blipFill>
        <p:spPr>
          <a:xfrm>
            <a:off x="4048216" y="994964"/>
            <a:ext cx="3506680" cy="3630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8C2A68F-D497-4BF2-B782-17B045C145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-24" r="50000" b="4055"/>
          <a:stretch/>
        </p:blipFill>
        <p:spPr>
          <a:xfrm>
            <a:off x="8238886" y="994963"/>
            <a:ext cx="3300436" cy="35615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AFB832E-2876-463E-A0EE-84E8C65FD6E1}"/>
              </a:ext>
            </a:extLst>
          </p:cNvPr>
          <p:cNvSpPr txBox="1"/>
          <p:nvPr/>
        </p:nvSpPr>
        <p:spPr>
          <a:xfrm>
            <a:off x="8238886" y="4787854"/>
            <a:ext cx="3877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Mobile Phone Detected </a:t>
            </a:r>
          </a:p>
        </p:txBody>
      </p:sp>
    </p:spTree>
    <p:extLst>
      <p:ext uri="{BB962C8B-B14F-4D97-AF65-F5344CB8AC3E}">
        <p14:creationId xmlns:p14="http://schemas.microsoft.com/office/powerpoint/2010/main" xmlns="" val="2457959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D3E2B32-C88F-4068-B091-3A53673EACF1}"/>
              </a:ext>
            </a:extLst>
          </p:cNvPr>
          <p:cNvSpPr txBox="1"/>
          <p:nvPr/>
        </p:nvSpPr>
        <p:spPr>
          <a:xfrm>
            <a:off x="3329126" y="2343704"/>
            <a:ext cx="522007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xmlns="" val="14315279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{A9082DE2-594B-404C-8C5F-213BED9B7AC8}tf55705232_win32</Template>
  <TotalTime>82</TotalTime>
  <Words>139</Words>
  <Application>Microsoft Office PowerPoint</Application>
  <PresentationFormat>Custom</PresentationFormat>
  <Paragraphs>53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SlateVTI</vt:lpstr>
      <vt:lpstr>Project Guide Dr. K.Kumar M.E., Ph.D.,  Associate Professor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Guide Dr. K.Kumar M.E., Ph.D.,  Associate Professor</dc:title>
  <dc:creator>keerthana keerthana</dc:creator>
  <cp:lastModifiedBy>Smart</cp:lastModifiedBy>
  <cp:revision>5</cp:revision>
  <dcterms:created xsi:type="dcterms:W3CDTF">2021-12-26T15:32:14Z</dcterms:created>
  <dcterms:modified xsi:type="dcterms:W3CDTF">2022-03-18T16:01:55Z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